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4" r:id="rId2"/>
    <p:sldId id="420" r:id="rId3"/>
    <p:sldId id="424" r:id="rId4"/>
    <p:sldId id="421" r:id="rId5"/>
    <p:sldId id="422" r:id="rId6"/>
    <p:sldId id="423" r:id="rId7"/>
    <p:sldId id="419" r:id="rId8"/>
    <p:sldId id="415" r:id="rId9"/>
    <p:sldId id="397" r:id="rId10"/>
    <p:sldId id="396" r:id="rId11"/>
    <p:sldId id="401" r:id="rId12"/>
    <p:sldId id="399" r:id="rId13"/>
    <p:sldId id="405" r:id="rId14"/>
    <p:sldId id="403" r:id="rId15"/>
    <p:sldId id="416" r:id="rId16"/>
    <p:sldId id="40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2F6D"/>
    <a:srgbClr val="0000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38" autoAdjust="0"/>
    <p:restoredTop sz="94694"/>
  </p:normalViewPr>
  <p:slideViewPr>
    <p:cSldViewPr>
      <p:cViewPr varScale="1">
        <p:scale>
          <a:sx n="121" d="100"/>
          <a:sy n="121" d="100"/>
        </p:scale>
        <p:origin x="171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B34E6-7F23-47B7-AA74-01746C6B85AB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3F33E-EEA7-40F8-8575-F83BE4F01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1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7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2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3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9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9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7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8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4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707B-FB0B-460E-A93A-EA133E8EECA6}" type="datetimeFigureOut">
              <a:rPr lang="en-US" smtClean="0"/>
              <a:pPr/>
              <a:t>4/24/22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drivpres.org/information-and-training-for-sess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story.pcusa.org/services/records-management/records-congregation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4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Clerk of Session  Day 2022</a:t>
            </a:r>
          </a:p>
        </p:txBody>
      </p:sp>
      <p:pic>
        <p:nvPicPr>
          <p:cNvPr id="4" name="Content Placeholder 3" descr="PCUS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218" y="381000"/>
            <a:ext cx="4525963" cy="452596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statistical report by deadline</a:t>
            </a:r>
          </a:p>
          <a:p>
            <a:r>
              <a:rPr lang="en-US" dirty="0"/>
              <a:t>Clerk’s Annual Questionnaire</a:t>
            </a:r>
          </a:p>
          <a:p>
            <a:r>
              <a:rPr lang="en-US" dirty="0"/>
              <a:t>Other presbytery paperwork- e.g. pastor’s compensation</a:t>
            </a:r>
          </a:p>
          <a:p>
            <a:r>
              <a:rPr lang="en-US" dirty="0"/>
              <a:t>Necrology</a:t>
            </a:r>
          </a:p>
          <a:p>
            <a:r>
              <a:rPr lang="en-US" dirty="0"/>
              <a:t>Review of previous year’s session minutes</a:t>
            </a:r>
          </a:p>
          <a:p>
            <a:r>
              <a:rPr lang="en-US" dirty="0"/>
              <a:t>Presbytery meeting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 out outline ahead of time</a:t>
            </a:r>
          </a:p>
          <a:p>
            <a:r>
              <a:rPr lang="en-US" dirty="0"/>
              <a:t>Keep copy of minutes review sheet with you</a:t>
            </a:r>
          </a:p>
          <a:p>
            <a:r>
              <a:rPr lang="en-US" dirty="0"/>
              <a:t>Make sure meetings begin and end with prayer</a:t>
            </a:r>
          </a:p>
          <a:p>
            <a:r>
              <a:rPr lang="en-US" dirty="0"/>
              <a:t>Show basic “locating” information</a:t>
            </a:r>
          </a:p>
          <a:p>
            <a:r>
              <a:rPr lang="en-US" dirty="0"/>
              <a:t>Moderator requirements</a:t>
            </a:r>
          </a:p>
          <a:p>
            <a:r>
              <a:rPr lang="en-US" dirty="0"/>
              <a:t>Attendance</a:t>
            </a:r>
          </a:p>
          <a:p>
            <a:r>
              <a:rPr lang="en-US" dirty="0"/>
              <a:t>Declaration of quorum</a:t>
            </a:r>
          </a:p>
          <a:p>
            <a:r>
              <a:rPr lang="en-US" dirty="0"/>
              <a:t>Approval of agenda</a:t>
            </a:r>
          </a:p>
          <a:p>
            <a:r>
              <a:rPr lang="en-US" dirty="0"/>
              <a:t>Approval of minutes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229600" y="-609600"/>
            <a:ext cx="8229600" cy="1630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Record actions not discussions.</a:t>
            </a:r>
          </a:p>
          <a:p>
            <a:r>
              <a:rPr lang="en-US" dirty="0"/>
              <a:t>Record </a:t>
            </a:r>
            <a:r>
              <a:rPr lang="en-US" b="1" dirty="0"/>
              <a:t>final</a:t>
            </a:r>
            <a:r>
              <a:rPr lang="en-US" dirty="0"/>
              <a:t> wording of main motions and what happened to them. </a:t>
            </a:r>
          </a:p>
          <a:p>
            <a:pPr lvl="1"/>
            <a:r>
              <a:rPr lang="en-US" dirty="0"/>
              <a:t> Include failed points of order or appeals.</a:t>
            </a:r>
          </a:p>
          <a:p>
            <a:pPr lvl="1"/>
            <a:r>
              <a:rPr lang="en-US" dirty="0"/>
              <a:t>If ballot, record  number of votes for and against. Do not record abstentions.</a:t>
            </a:r>
          </a:p>
          <a:p>
            <a:r>
              <a:rPr lang="en-US" dirty="0"/>
              <a:t>Summarize oral reports.  Attach written reports?</a:t>
            </a:r>
          </a:p>
          <a:p>
            <a:r>
              <a:rPr lang="en-US" dirty="0"/>
              <a:t>Clerk’s report correspondence</a:t>
            </a:r>
          </a:p>
          <a:p>
            <a:pPr lvl="1"/>
            <a:r>
              <a:rPr lang="en-US" dirty="0"/>
              <a:t>Communion, baptisms, marriages</a:t>
            </a:r>
          </a:p>
          <a:p>
            <a:pPr lvl="1"/>
            <a:r>
              <a:rPr lang="en-US" dirty="0"/>
              <a:t>Changes in membership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/>
              <a:t>Treasurer’s report</a:t>
            </a:r>
          </a:p>
          <a:p>
            <a:pPr marL="514350" indent="-514350"/>
            <a:r>
              <a:rPr lang="en-US" dirty="0"/>
              <a:t>Report from Pastor/ staff</a:t>
            </a:r>
          </a:p>
          <a:p>
            <a:pPr marL="514350" indent="-514350"/>
            <a:r>
              <a:rPr lang="en-US" dirty="0"/>
              <a:t>Committees and Commissions</a:t>
            </a:r>
          </a:p>
          <a:p>
            <a:pPr marL="514350" indent="-514350"/>
            <a:r>
              <a:rPr lang="en-US" dirty="0"/>
              <a:t>No- guest speaker</a:t>
            </a:r>
          </a:p>
          <a:p>
            <a:pPr marL="514350" indent="-514350"/>
            <a:r>
              <a:rPr lang="en-US" dirty="0"/>
              <a:t>Property- include</a:t>
            </a:r>
          </a:p>
          <a:p>
            <a:pPr marL="914400" lvl="1" indent="-514350"/>
            <a:r>
              <a:rPr lang="en-US" dirty="0"/>
              <a:t>Name, address, legal description of property</a:t>
            </a:r>
          </a:p>
          <a:p>
            <a:pPr marL="914400" lvl="1" indent="-514350"/>
            <a:r>
              <a:rPr lang="en-US" dirty="0"/>
              <a:t>Name of buyer/lessee</a:t>
            </a:r>
          </a:p>
          <a:p>
            <a:pPr marL="914400" lvl="1" indent="-514350"/>
            <a:r>
              <a:rPr lang="en-US" dirty="0"/>
              <a:t>Sale price/terms</a:t>
            </a:r>
          </a:p>
          <a:p>
            <a:pPr marL="914400" lvl="1" indent="-514350"/>
            <a:r>
              <a:rPr lang="en-US" dirty="0"/>
              <a:t>Loan amount, terms </a:t>
            </a:r>
          </a:p>
          <a:p>
            <a:pPr marL="914400" lvl="1" indent="-514350"/>
            <a:r>
              <a:rPr lang="en-US" dirty="0"/>
              <a:t>Concurrence with presbytery</a:t>
            </a:r>
          </a:p>
          <a:p>
            <a:pPr marL="914400" lvl="1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927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Election of commissioners </a:t>
            </a:r>
            <a:r>
              <a:rPr lang="en-US"/>
              <a:t>to presbytery, </a:t>
            </a:r>
            <a:r>
              <a:rPr lang="en-US" dirty="0"/>
              <a:t>synod, etc. and reports from them</a:t>
            </a:r>
          </a:p>
          <a:p>
            <a:r>
              <a:rPr lang="en-US" dirty="0"/>
              <a:t>Approval of Baptism/ communion dates</a:t>
            </a:r>
          </a:p>
          <a:p>
            <a:r>
              <a:rPr lang="en-US" dirty="0"/>
              <a:t>Examination of new members</a:t>
            </a:r>
          </a:p>
          <a:p>
            <a:r>
              <a:rPr lang="en-US" dirty="0"/>
              <a:t>Reception of new members</a:t>
            </a:r>
          </a:p>
          <a:p>
            <a:r>
              <a:rPr lang="en-US" dirty="0"/>
              <a:t>Removal of members</a:t>
            </a:r>
          </a:p>
          <a:p>
            <a:r>
              <a:rPr lang="en-US" dirty="0"/>
              <a:t>Ordination/installation dates</a:t>
            </a:r>
          </a:p>
          <a:p>
            <a:r>
              <a:rPr lang="en-US" dirty="0"/>
              <a:t>Meeting time and agenda of congregational meeting</a:t>
            </a:r>
          </a:p>
          <a:p>
            <a:r>
              <a:rPr lang="en-US" dirty="0"/>
              <a:t>Housing allowance for pastoral staff</a:t>
            </a:r>
          </a:p>
          <a:p>
            <a:r>
              <a:rPr lang="en-US" dirty="0"/>
              <a:t>Approval of budget</a:t>
            </a:r>
          </a:p>
          <a:p>
            <a:r>
              <a:rPr lang="en-US" dirty="0"/>
              <a:t>Calendar of events?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Congregational Meeting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 in session record book</a:t>
            </a:r>
          </a:p>
          <a:p>
            <a:r>
              <a:rPr lang="en-US" dirty="0"/>
              <a:t>Ordinarily moderated by installed pastor.  </a:t>
            </a:r>
          </a:p>
          <a:p>
            <a:r>
              <a:rPr lang="en-US" dirty="0"/>
              <a:t>Clerk of session- secretary of meeting.</a:t>
            </a:r>
          </a:p>
          <a:p>
            <a:r>
              <a:rPr lang="en-US" dirty="0"/>
              <a:t>Annual meeting- time in by-laws</a:t>
            </a:r>
          </a:p>
          <a:p>
            <a:r>
              <a:rPr lang="en-US" dirty="0"/>
              <a:t>Special meetings</a:t>
            </a:r>
          </a:p>
          <a:p>
            <a:r>
              <a:rPr lang="en-US" dirty="0"/>
              <a:t>Adequate notice</a:t>
            </a:r>
          </a:p>
          <a:p>
            <a:r>
              <a:rPr lang="en-US" dirty="0"/>
              <a:t>Quorum</a:t>
            </a:r>
          </a:p>
          <a:p>
            <a:r>
              <a:rPr lang="en-US" dirty="0"/>
              <a:t>No proxy voting</a:t>
            </a:r>
          </a:p>
          <a:p>
            <a:r>
              <a:rPr lang="en-US" dirty="0"/>
              <a:t>Ballot voting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9982200" y="457200"/>
            <a:ext cx="76200" cy="96043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Business of congregational meeting</a:t>
            </a:r>
          </a:p>
          <a:p>
            <a:pPr lvl="1"/>
            <a:r>
              <a:rPr lang="en-US" dirty="0"/>
              <a:t>Electing </a:t>
            </a:r>
            <a:r>
              <a:rPr lang="en-US" dirty="0" err="1"/>
              <a:t>REs</a:t>
            </a:r>
            <a:r>
              <a:rPr lang="en-US" dirty="0"/>
              <a:t>, deacons, nominating, trustees.</a:t>
            </a:r>
          </a:p>
          <a:p>
            <a:pPr lvl="1"/>
            <a:r>
              <a:rPr lang="en-US" dirty="0"/>
              <a:t>Call pastor</a:t>
            </a:r>
          </a:p>
          <a:p>
            <a:pPr lvl="1"/>
            <a:r>
              <a:rPr lang="en-US" dirty="0"/>
              <a:t>Change pastoral relationship</a:t>
            </a:r>
          </a:p>
          <a:p>
            <a:pPr lvl="1"/>
            <a:r>
              <a:rPr lang="en-US" dirty="0"/>
              <a:t>Real Property</a:t>
            </a:r>
          </a:p>
          <a:p>
            <a:pPr lvl="1"/>
            <a:r>
              <a:rPr lang="en-US" dirty="0"/>
              <a:t>Request presbytery to grant officer term limit exception</a:t>
            </a:r>
          </a:p>
          <a:p>
            <a:pPr lvl="1"/>
            <a:r>
              <a:rPr lang="en-US" dirty="0"/>
              <a:t>Approve plan of joint witness</a:t>
            </a:r>
          </a:p>
          <a:p>
            <a:pPr lvl="1"/>
            <a:endParaRPr lang="en-US" sz="1100" dirty="0"/>
          </a:p>
          <a:p>
            <a:r>
              <a:rPr lang="en-US" dirty="0"/>
              <a:t>Don’t approve budget</a:t>
            </a:r>
          </a:p>
          <a:p>
            <a:endParaRPr lang="en-US" sz="1189" dirty="0"/>
          </a:p>
          <a:p>
            <a:r>
              <a:rPr lang="en-US" dirty="0"/>
              <a:t>Ecclesiastical and corporate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E1B7-7BCF-2E96-3AA3-6B39FEB19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F6EA6-1EE2-F6A5-558F-02E7F0FEC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Prayer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398336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3F50F-6C30-2D3D-7EAB-A2528BB3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/>
          <a:lstStyle/>
          <a:p>
            <a:r>
              <a:rPr lang="en-US" dirty="0"/>
              <a:t>2022 Handbook for Clerks of Session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26E5D-2CF2-0726-9402-9BD266D35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https://www.hudrivpres.org/information-and-training-for-sessions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7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F92B9-5A64-6BD3-12B2-10953FF0B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Religious Corporations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AC99D-2ED0-0497-B6F7-0CC9BCFFC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part of a session/congregational meeting is the “religious corporation” part?</a:t>
            </a:r>
          </a:p>
          <a:p>
            <a:endParaRPr lang="en-US" dirty="0"/>
          </a:p>
          <a:p>
            <a:r>
              <a:rPr lang="en-US" dirty="0"/>
              <a:t>Officers of the corporation</a:t>
            </a:r>
          </a:p>
          <a:p>
            <a:endParaRPr lang="en-US" dirty="0"/>
          </a:p>
          <a:p>
            <a:r>
              <a:rPr lang="en-US" dirty="0"/>
              <a:t>Hybrid meetings- current status</a:t>
            </a:r>
          </a:p>
        </p:txBody>
      </p:sp>
    </p:spTree>
    <p:extLst>
      <p:ext uri="{BB962C8B-B14F-4D97-AF65-F5344CB8AC3E}">
        <p14:creationId xmlns:p14="http://schemas.microsoft.com/office/powerpoint/2010/main" val="103692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A7EB6-B36A-D723-C4AB-0AE6E81A4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525963"/>
          </a:xfrm>
        </p:spPr>
        <p:txBody>
          <a:bodyPr/>
          <a:lstStyle/>
          <a:p>
            <a:r>
              <a:rPr lang="en-US" dirty="0"/>
              <a:t>Financial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127B2-0F16-D94A-D88D-63691FBE9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34199"/>
            <a:ext cx="8229600" cy="53340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70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923A0-AAE2-8ADA-7A57-FC4388FF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8AB17-AADE-87C8-887C-E0B2A29E9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Size</a:t>
            </a:r>
          </a:p>
          <a:p>
            <a:endParaRPr lang="en-US" dirty="0"/>
          </a:p>
          <a:p>
            <a:r>
              <a:rPr lang="en-US" dirty="0"/>
              <a:t>Small Group Board options- Roberts Rules section 49:21.</a:t>
            </a:r>
          </a:p>
          <a:p>
            <a:endParaRPr lang="en-US" dirty="0"/>
          </a:p>
          <a:p>
            <a:r>
              <a:rPr lang="en-US" dirty="0"/>
              <a:t>Calling special session meetings</a:t>
            </a:r>
          </a:p>
        </p:txBody>
      </p:sp>
    </p:spTree>
    <p:extLst>
      <p:ext uri="{BB962C8B-B14F-4D97-AF65-F5344CB8AC3E}">
        <p14:creationId xmlns:p14="http://schemas.microsoft.com/office/powerpoint/2010/main" val="1825598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Preservation of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Not just digital</a:t>
            </a:r>
          </a:p>
          <a:p>
            <a:r>
              <a:rPr lang="en-US" dirty="0"/>
              <a:t>Acid free paper. Ideally not vinyl binders.</a:t>
            </a:r>
          </a:p>
          <a:p>
            <a:r>
              <a:rPr lang="en-US" dirty="0"/>
              <a:t>Make sure signatures and seals are there.</a:t>
            </a:r>
          </a:p>
          <a:p>
            <a:r>
              <a:rPr lang="en-US" dirty="0"/>
              <a:t>Records should be</a:t>
            </a:r>
          </a:p>
          <a:p>
            <a:pPr lvl="1"/>
            <a:r>
              <a:rPr lang="en-US" dirty="0"/>
              <a:t>Kept in a binder</a:t>
            </a:r>
          </a:p>
          <a:p>
            <a:pPr lvl="1"/>
            <a:r>
              <a:rPr lang="en-US" dirty="0"/>
              <a:t>Have numbered pages</a:t>
            </a:r>
          </a:p>
          <a:p>
            <a:pPr lvl="1"/>
            <a:r>
              <a:rPr lang="en-US" dirty="0"/>
              <a:t>Blank pages marked with X or labeled “intentionally blank”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What to keep- see Presbyterian Historical Society </a:t>
            </a:r>
            <a:r>
              <a:rPr lang="en-US" dirty="0" err="1"/>
              <a:t>Guidelines:</a:t>
            </a:r>
            <a:r>
              <a:rPr lang="en-US" dirty="0" err="1">
                <a:hlinkClick r:id="rId2"/>
              </a:rPr>
              <a:t>https://www.history.pcusa.org/services/records-management/records-congregations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Regular/Monthly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Send meeting notices</a:t>
            </a:r>
          </a:p>
          <a:p>
            <a:r>
              <a:rPr lang="en-US" dirty="0"/>
              <a:t>Contact committee moderators about business</a:t>
            </a:r>
          </a:p>
          <a:p>
            <a:r>
              <a:rPr lang="en-US" dirty="0"/>
              <a:t>Ask for recommendations in writing</a:t>
            </a:r>
          </a:p>
          <a:p>
            <a:r>
              <a:rPr lang="en-US" dirty="0"/>
              <a:t>Develop the meeting agenda with the moderator</a:t>
            </a:r>
          </a:p>
          <a:p>
            <a:r>
              <a:rPr lang="en-US" dirty="0"/>
              <a:t>Consent agenda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0" y="685800"/>
            <a:ext cx="82296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/>
              <a:t>Record minutes of each meeting</a:t>
            </a:r>
          </a:p>
          <a:p>
            <a:endParaRPr lang="en-US" sz="1100" dirty="0"/>
          </a:p>
          <a:p>
            <a:r>
              <a:rPr lang="en-US" dirty="0"/>
              <a:t>Keep the rolls of session membership/attendance</a:t>
            </a:r>
          </a:p>
          <a:p>
            <a:endParaRPr lang="en-US" sz="1100" dirty="0"/>
          </a:p>
          <a:p>
            <a:r>
              <a:rPr lang="en-US" dirty="0"/>
              <a:t>Bring </a:t>
            </a:r>
            <a:r>
              <a:rPr lang="en-US" b="1" dirty="0"/>
              <a:t>all </a:t>
            </a:r>
            <a:r>
              <a:rPr lang="en-US" dirty="0"/>
              <a:t>official correspondence to session attention and respond as directed</a:t>
            </a:r>
          </a:p>
          <a:p>
            <a:endParaRPr lang="en-US" sz="1100" dirty="0"/>
          </a:p>
          <a:p>
            <a:r>
              <a:rPr lang="en-US" dirty="0"/>
              <a:t>Keep list of unfinished business</a:t>
            </a:r>
          </a:p>
          <a:p>
            <a:endParaRPr lang="en-US" sz="1100" dirty="0"/>
          </a:p>
          <a:p>
            <a:r>
              <a:rPr lang="en-US" dirty="0"/>
              <a:t>Prepare statement of highlights of meeting?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5231</TotalTime>
  <Words>498</Words>
  <Application>Microsoft Macintosh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Clerk of Session  Day 2022</vt:lpstr>
      <vt:lpstr>Welcome</vt:lpstr>
      <vt:lpstr>2022 Handbook for Clerks of Session </vt:lpstr>
      <vt:lpstr>Religious Corporations</vt:lpstr>
      <vt:lpstr>Financial Considerations</vt:lpstr>
      <vt:lpstr>Session</vt:lpstr>
      <vt:lpstr>Preservation of Records</vt:lpstr>
      <vt:lpstr>Regular/Monthly Responsibilities</vt:lpstr>
      <vt:lpstr>PowerPoint Presentation</vt:lpstr>
      <vt:lpstr>Annually</vt:lpstr>
      <vt:lpstr>Session Minutes</vt:lpstr>
      <vt:lpstr>PowerPoint Presentation</vt:lpstr>
      <vt:lpstr>PowerPoint Presentation</vt:lpstr>
      <vt:lpstr>PowerPoint Presentation</vt:lpstr>
      <vt:lpstr>Congregational Meeting Minutes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Gavin</dc:creator>
  <cp:lastModifiedBy>De George, Susan</cp:lastModifiedBy>
  <cp:revision>282</cp:revision>
  <dcterms:created xsi:type="dcterms:W3CDTF">2018-02-22T02:51:09Z</dcterms:created>
  <dcterms:modified xsi:type="dcterms:W3CDTF">2022-04-24T20:42:02Z</dcterms:modified>
</cp:coreProperties>
</file>